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405" r:id="rId9"/>
    <p:sldId id="378" r:id="rId10"/>
    <p:sldId id="407" r:id="rId11"/>
    <p:sldId id="408" r:id="rId12"/>
    <p:sldId id="377" r:id="rId13"/>
    <p:sldId id="379" r:id="rId14"/>
    <p:sldId id="380" r:id="rId15"/>
    <p:sldId id="410" r:id="rId16"/>
    <p:sldId id="409" r:id="rId17"/>
    <p:sldId id="381" r:id="rId18"/>
    <p:sldId id="422" r:id="rId19"/>
    <p:sldId id="382" r:id="rId20"/>
    <p:sldId id="411" r:id="rId21"/>
    <p:sldId id="412" r:id="rId22"/>
    <p:sldId id="383" r:id="rId23"/>
    <p:sldId id="413" r:id="rId24"/>
    <p:sldId id="384" r:id="rId25"/>
    <p:sldId id="385" r:id="rId26"/>
    <p:sldId id="386" r:id="rId27"/>
    <p:sldId id="387" r:id="rId28"/>
    <p:sldId id="414" r:id="rId29"/>
    <p:sldId id="415" r:id="rId30"/>
    <p:sldId id="388" r:id="rId31"/>
    <p:sldId id="423" r:id="rId32"/>
    <p:sldId id="432" r:id="rId33"/>
    <p:sldId id="434" r:id="rId34"/>
    <p:sldId id="435" r:id="rId35"/>
    <p:sldId id="436" r:id="rId36"/>
    <p:sldId id="437" r:id="rId37"/>
    <p:sldId id="438" r:id="rId38"/>
    <p:sldId id="389" r:id="rId39"/>
    <p:sldId id="416" r:id="rId40"/>
    <p:sldId id="417" r:id="rId41"/>
    <p:sldId id="418" r:id="rId42"/>
    <p:sldId id="424" r:id="rId43"/>
    <p:sldId id="439" r:id="rId44"/>
    <p:sldId id="440" r:id="rId45"/>
    <p:sldId id="441" r:id="rId46"/>
    <p:sldId id="442" r:id="rId47"/>
    <p:sldId id="390" r:id="rId48"/>
    <p:sldId id="391" r:id="rId49"/>
    <p:sldId id="419" r:id="rId50"/>
    <p:sldId id="425" r:id="rId51"/>
    <p:sldId id="443" r:id="rId52"/>
    <p:sldId id="444" r:id="rId53"/>
    <p:sldId id="445" r:id="rId54"/>
    <p:sldId id="392" r:id="rId55"/>
    <p:sldId id="426" r:id="rId56"/>
    <p:sldId id="393" r:id="rId57"/>
    <p:sldId id="394" r:id="rId58"/>
    <p:sldId id="395" r:id="rId59"/>
    <p:sldId id="427" r:id="rId60"/>
    <p:sldId id="396" r:id="rId61"/>
    <p:sldId id="420" r:id="rId62"/>
    <p:sldId id="397" r:id="rId63"/>
    <p:sldId id="398" r:id="rId64"/>
    <p:sldId id="399" r:id="rId65"/>
    <p:sldId id="400" r:id="rId66"/>
    <p:sldId id="401" r:id="rId67"/>
    <p:sldId id="421" r:id="rId68"/>
    <p:sldId id="428" r:id="rId69"/>
    <p:sldId id="429" r:id="rId70"/>
    <p:sldId id="402" r:id="rId71"/>
    <p:sldId id="430" r:id="rId72"/>
    <p:sldId id="431" r:id="rId73"/>
  </p:sldIdLst>
  <p:sldSz cx="9144000" cy="6858000" type="screen4x3"/>
  <p:notesSz cx="6896100" cy="10033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9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838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C9BF-3945-4A66-A916-37EABA18C04D}" type="datetimeFigureOut">
              <a:rPr lang="en-US" smtClean="0"/>
              <a:t>11/18/2013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838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FD3A-FFB2-4202-8520-8EF06901E89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18/11/2013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34" tIns="48367" rIns="96734" bIns="483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34" tIns="48367" rIns="96734" bIns="4836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0553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18/11/2013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mtClean="0"/>
              <a:t>Chapter 15 </a:t>
            </a:r>
            <a:endParaRPr lang="en-CA" dirty="0" smtClean="0"/>
          </a:p>
          <a:p>
            <a:r>
              <a:rPr lang="en-CA" dirty="0" smtClean="0"/>
              <a:t>Models for transformations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1799692" y="638132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 smtClean="0"/>
              <a:t>Please send errata to s.prince@cs.ucl.ac.uk</a:t>
            </a:r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Similarity Transformation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2766" y="2928811"/>
            <a:ext cx="2880320" cy="1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725144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 smtClean="0"/>
              <a:t>Simplifying: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84784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4188221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Multiply each equation by                     :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293096"/>
            <a:ext cx="1440160" cy="40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Similarity Transformation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 smtClean="0"/>
              <a:t>Simplifying:</a:t>
            </a: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3140968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2800" dirty="0" smtClean="0"/>
              <a:t>Incorporate the constants by defining</a:t>
            </a:r>
            <a:r>
              <a:rPr kumimoji="0" lang="en-CA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7" y="3573016"/>
            <a:ext cx="1296144" cy="4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645025"/>
            <a:ext cx="1401645" cy="37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3645024"/>
            <a:ext cx="1371501" cy="33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4581128"/>
            <a:ext cx="4787984" cy="127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Similarity Transformation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445710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Homogeneous: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644008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Cartesian:</a:t>
            </a: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88658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For short:</a:t>
            </a:r>
            <a:endParaRPr lang="en-CA" sz="2400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16832"/>
            <a:ext cx="4248472" cy="11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5238" y="3861048"/>
            <a:ext cx="4031258" cy="7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373216"/>
            <a:ext cx="3296972" cy="45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Affine Transformation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509884" cy="108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861048"/>
            <a:ext cx="3829190" cy="87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373216"/>
            <a:ext cx="2636093" cy="54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4661999" cy="46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48064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Homogeneous: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22146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Cartesian: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192714" y="4970785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For short:</a:t>
            </a:r>
            <a:endParaRPr lang="en-CA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Affine Transform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r="33268"/>
          <a:stretch>
            <a:fillRect/>
          </a:stretch>
        </p:blipFill>
        <p:spPr bwMode="auto">
          <a:xfrm>
            <a:off x="179512" y="1340768"/>
            <a:ext cx="8856984" cy="33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4797152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Affine transform describes mapping well when the depth variation within the planar object is small and the camera is far away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486916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When variation in depth is comparable to distance to object then the affine transformation is not a good model.  Here we need the homography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Projective transformation /</a:t>
            </a:r>
            <a:br>
              <a:rPr lang="en-CA" dirty="0" smtClean="0"/>
            </a:br>
            <a:r>
              <a:rPr lang="en-CA" dirty="0" smtClean="0"/>
              <a:t> </a:t>
            </a:r>
            <a:r>
              <a:rPr lang="en-CA" dirty="0" err="1" smtClean="0"/>
              <a:t>collinearity</a:t>
            </a:r>
            <a:r>
              <a:rPr lang="en-CA" dirty="0" smtClean="0"/>
              <a:t> / homography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013176"/>
            <a:ext cx="422042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060848"/>
            <a:ext cx="603681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472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Start with basic projection equation:</a:t>
            </a:r>
            <a:endParaRPr lang="en-CA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3568" y="4437112"/>
            <a:ext cx="503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Combining these two matrices we get: </a:t>
            </a:r>
            <a:endParaRPr lang="en-CA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Homography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Homogeneous: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06122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Cartesian: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976690" y="5055567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For short:</a:t>
            </a:r>
            <a:endParaRPr lang="en-CA" sz="24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321706" cy="433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060848"/>
            <a:ext cx="3816424" cy="104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789040"/>
            <a:ext cx="30797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7792" y="5587978"/>
            <a:ext cx="2280592" cy="42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Modeling for noise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In the real world, the measured image positions are uncertain. </a:t>
            </a:r>
          </a:p>
          <a:p>
            <a:r>
              <a:rPr lang="en-CA" sz="2400" dirty="0" smtClean="0"/>
              <a:t>We model this with a normal distribution</a:t>
            </a:r>
          </a:p>
          <a:p>
            <a:r>
              <a:rPr lang="en-CA" sz="2400" dirty="0" smtClean="0"/>
              <a:t>e.g.</a:t>
            </a:r>
            <a:endParaRPr lang="en-CA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Transformation models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Learning and inference in transformation models</a:t>
            </a:r>
          </a:p>
          <a:p>
            <a:r>
              <a:rPr lang="en-CA" dirty="0" smtClean="0"/>
              <a:t>Three problems</a:t>
            </a:r>
          </a:p>
          <a:p>
            <a:pPr lvl="1"/>
            <a:r>
              <a:rPr lang="en-CA" dirty="0" smtClean="0"/>
              <a:t>Exterior orientation</a:t>
            </a:r>
          </a:p>
          <a:p>
            <a:pPr lvl="1"/>
            <a:r>
              <a:rPr lang="en-CA" dirty="0" smtClean="0"/>
              <a:t>Calibration</a:t>
            </a:r>
          </a:p>
          <a:p>
            <a:pPr lvl="1"/>
            <a:r>
              <a:rPr lang="en-CA" dirty="0" smtClean="0"/>
              <a:t>Reconstruction</a:t>
            </a:r>
          </a:p>
          <a:p>
            <a:r>
              <a:rPr lang="en-CA" dirty="0" smtClean="0"/>
              <a:t>Properties of the homography</a:t>
            </a:r>
          </a:p>
          <a:p>
            <a:r>
              <a:rPr lang="en-CA" dirty="0" smtClean="0"/>
              <a:t>Robust estimation of transformations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and inference problems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514350" indent="-514350"/>
            <a:r>
              <a:rPr lang="en-CA" dirty="0" smtClean="0"/>
              <a:t>Learning – take points on plane and their projections into the image and learn transformation parameters</a:t>
            </a:r>
          </a:p>
          <a:p>
            <a:pPr marL="514350" indent="-514350"/>
            <a:endParaRPr lang="en-CA" dirty="0" smtClean="0"/>
          </a:p>
          <a:p>
            <a:pPr marL="514350" indent="-514350"/>
            <a:r>
              <a:rPr lang="en-CA" dirty="0" smtClean="0"/>
              <a:t>Inference – take the projection of a point in the image and establish point on plane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Transformation models</a:t>
            </a:r>
          </a:p>
          <a:p>
            <a:r>
              <a:rPr lang="en-CA" dirty="0" smtClean="0"/>
              <a:t>Learning and inference in transformation models</a:t>
            </a:r>
          </a:p>
          <a:p>
            <a:r>
              <a:rPr lang="en-CA" dirty="0" smtClean="0"/>
              <a:t>Three problems</a:t>
            </a:r>
          </a:p>
          <a:p>
            <a:pPr lvl="1"/>
            <a:r>
              <a:rPr lang="en-CA" dirty="0" smtClean="0"/>
              <a:t>Exterior orientation</a:t>
            </a:r>
          </a:p>
          <a:p>
            <a:pPr lvl="1"/>
            <a:r>
              <a:rPr lang="en-CA" dirty="0" smtClean="0"/>
              <a:t>Calibration</a:t>
            </a:r>
          </a:p>
          <a:p>
            <a:pPr lvl="1"/>
            <a:r>
              <a:rPr lang="en-CA" dirty="0" smtClean="0"/>
              <a:t>Reconstruction</a:t>
            </a:r>
          </a:p>
          <a:p>
            <a:r>
              <a:rPr lang="en-CA" dirty="0" smtClean="0"/>
              <a:t>Properties of the homography</a:t>
            </a:r>
          </a:p>
          <a:p>
            <a:r>
              <a:rPr lang="en-CA" dirty="0" smtClean="0"/>
              <a:t>Robust estimation of transformations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and inference problems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75" y="1917202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transformation models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348879"/>
            <a:ext cx="604867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172667"/>
            <a:ext cx="6572424" cy="8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pPr marL="514350" indent="-514350"/>
            <a:r>
              <a:rPr lang="en-CA" dirty="0" smtClean="0"/>
              <a:t>Maximum likelihood approach</a:t>
            </a:r>
          </a:p>
          <a:p>
            <a:pPr marL="514350" indent="-514350"/>
            <a:endParaRPr lang="en-CA" dirty="0" smtClean="0"/>
          </a:p>
          <a:p>
            <a:pPr marL="514350" indent="-514350"/>
            <a:endParaRPr lang="en-CA" dirty="0" smtClean="0"/>
          </a:p>
          <a:p>
            <a:pPr marL="514350" indent="-514350"/>
            <a:endParaRPr lang="en-CA" dirty="0" smtClean="0"/>
          </a:p>
          <a:p>
            <a:pPr marL="514350" indent="-514350"/>
            <a:endParaRPr lang="en-CA" dirty="0" smtClean="0"/>
          </a:p>
          <a:p>
            <a:pPr marL="514350" indent="-514350"/>
            <a:r>
              <a:rPr lang="en-CA" dirty="0" smtClean="0"/>
              <a:t>Becomes a least squares problem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Euclidean parameters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32278"/>
            <a:ext cx="7128792" cy="17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921248"/>
            <a:ext cx="4392488" cy="80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1" y="5229200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57200" y="3573017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 smtClean="0"/>
              <a:t>Solve for transformation: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725144"/>
            <a:ext cx="375476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Remaining problem: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495873"/>
            <a:ext cx="7848872" cy="57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CA" sz="2400" dirty="0" smtClean="0"/>
              <a:t>This is an orthogonal </a:t>
            </a:r>
            <a:r>
              <a:rPr lang="en-CA" sz="2400" dirty="0" err="1" smtClean="0"/>
              <a:t>Procrustes</a:t>
            </a:r>
            <a:r>
              <a:rPr lang="en-CA" sz="2400" dirty="0" smtClean="0"/>
              <a:t> problem.  To solve: 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 smtClean="0"/>
              <a:t>Compute SVD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 smtClean="0"/>
              <a:t>And then set</a:t>
            </a:r>
            <a:endParaRPr kumimoji="0" lang="en-CA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Euclidean parameters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1008"/>
            <a:ext cx="7056784" cy="61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999929"/>
            <a:ext cx="2088232" cy="33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5431977"/>
            <a:ext cx="1656184" cy="44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2924944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 smtClean="0"/>
              <a:t>Has the general form: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similarity parameters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77700" cy="17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301208"/>
            <a:ext cx="3600400" cy="77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483453"/>
            <a:ext cx="2551784" cy="6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429000"/>
            <a:ext cx="7344816" cy="1872208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 smtClean="0"/>
              <a:t>Solve for rotation matrix as before</a:t>
            </a:r>
          </a:p>
          <a:p>
            <a:pPr marL="514350" indent="-514350"/>
            <a:r>
              <a:rPr lang="en-CA" sz="2400" dirty="0" smtClean="0"/>
              <a:t>Solve for translation and scaling factor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539552" y="5661248"/>
            <a:ext cx="6696744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CA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affine parameters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552728" cy="162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836" y="3212976"/>
            <a:ext cx="5198024" cy="181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373216"/>
            <a:ext cx="4176464" cy="74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212976"/>
            <a:ext cx="7344816" cy="2088232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 smtClean="0"/>
              <a:t>Affine transform is linear</a:t>
            </a:r>
          </a:p>
          <a:p>
            <a:pPr marL="514350" indent="-514350"/>
            <a:endParaRPr lang="en-CA" sz="2400" dirty="0" smtClean="0"/>
          </a:p>
          <a:p>
            <a:pPr marL="514350" indent="-514350"/>
            <a:endParaRPr lang="en-CA" sz="2400" dirty="0" smtClean="0"/>
          </a:p>
          <a:p>
            <a:pPr marL="514350" indent="-514350"/>
            <a:endParaRPr lang="en-CA" sz="2400" dirty="0" smtClean="0"/>
          </a:p>
          <a:p>
            <a:pPr marL="514350" indent="-514350"/>
            <a:r>
              <a:rPr lang="en-CA" sz="2400" dirty="0" smtClean="0"/>
              <a:t>Solve using least-squares solution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homography parameters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4352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539584" y="1550246"/>
            <a:ext cx="704824" cy="34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879348"/>
            <a:ext cx="4320480" cy="113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67544" y="3068960"/>
            <a:ext cx="7992888" cy="208823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 smtClean="0"/>
              <a:t>Homography is not linear – cannot be solved in closed form.  Convert to other homogeneous coordinates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910853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467544" y="5085184"/>
            <a:ext cx="7992888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400" dirty="0" smtClean="0"/>
              <a:t>Both sides are 3x1 vectors;  should be parallel </a:t>
            </a:r>
            <a:r>
              <a:rPr lang="en-CA" sz="2400" dirty="0" smtClean="0"/>
              <a:t>(picture as directions, or vectors emanating out of the camera); and </a:t>
            </a:r>
            <a:r>
              <a:rPr lang="en-CA" sz="2400" dirty="0" smtClean="0"/>
              <a:t>so cross product will be </a:t>
            </a:r>
            <a:r>
              <a:rPr lang="en-CA" sz="2400" dirty="0" smtClean="0"/>
              <a:t>zero:</a:t>
            </a:r>
            <a:endParaRPr kumimoji="0" lang="en-CA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1628800"/>
            <a:ext cx="7992888" cy="280831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 smtClean="0"/>
              <a:t>Write out these equations in full</a:t>
            </a:r>
          </a:p>
          <a:p>
            <a:pPr marL="514350" indent="-514350"/>
            <a:endParaRPr lang="en-CA" sz="2400" dirty="0" smtClean="0"/>
          </a:p>
          <a:p>
            <a:pPr marL="514350" indent="-514350"/>
            <a:endParaRPr lang="en-CA" sz="2400" dirty="0" smtClean="0"/>
          </a:p>
          <a:p>
            <a:pPr marL="514350" indent="-514350"/>
            <a:endParaRPr lang="en-CA" sz="2400" dirty="0" smtClean="0"/>
          </a:p>
          <a:p>
            <a:pPr marL="514350" indent="-514350"/>
            <a:r>
              <a:rPr lang="en-CA" sz="2400" dirty="0" smtClean="0"/>
              <a:t>There are only 2 independent equations here – use a minimum of four points to build up a set of equations</a:t>
            </a:r>
          </a:p>
          <a:p>
            <a:pPr marL="514350" indent="-514350"/>
            <a:endParaRPr lang="en-CA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homography parameters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149080"/>
            <a:ext cx="575194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252336"/>
            <a:ext cx="5976664" cy="10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268760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3861048"/>
            <a:ext cx="7992888" cy="237626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 smtClean="0"/>
              <a:t>These equations have the form                   , which we need to solve with the constraint </a:t>
            </a:r>
          </a:p>
          <a:p>
            <a:pPr marL="514350" indent="-514350"/>
            <a:r>
              <a:rPr lang="en-CA" sz="2400" dirty="0" smtClean="0"/>
              <a:t>This is a </a:t>
            </a:r>
            <a:r>
              <a:rPr lang="en-CA" sz="2400" dirty="0" smtClean="0"/>
              <a:t>“minimum direction” </a:t>
            </a:r>
            <a:r>
              <a:rPr lang="en-CA" sz="2400" dirty="0" smtClean="0"/>
              <a:t>problem</a:t>
            </a:r>
          </a:p>
          <a:p>
            <a:pPr marL="914400" lvl="1" indent="-514350"/>
            <a:r>
              <a:rPr lang="en-CA" sz="2000" dirty="0" smtClean="0"/>
              <a:t>Compute SVD</a:t>
            </a:r>
          </a:p>
          <a:p>
            <a:pPr marL="914400" lvl="1" indent="-514350"/>
            <a:r>
              <a:rPr lang="en-CA" sz="2000" dirty="0" smtClean="0"/>
              <a:t>Take last column of </a:t>
            </a:r>
          </a:p>
          <a:p>
            <a:pPr marL="514350" indent="-514350"/>
            <a:r>
              <a:rPr lang="en-CA" sz="2400" dirty="0" smtClean="0"/>
              <a:t>Then use non-linear optimization</a:t>
            </a:r>
          </a:p>
          <a:p>
            <a:pPr marL="514350" indent="-514350"/>
            <a:endParaRPr lang="en-CA" sz="2400" dirty="0" smtClean="0"/>
          </a:p>
          <a:p>
            <a:pPr marL="514350" indent="-514350"/>
            <a:endParaRPr lang="en-CA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homography parameters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616624" cy="225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1384" y="3891528"/>
            <a:ext cx="1152128" cy="41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t="15068"/>
          <a:stretch>
            <a:fillRect/>
          </a:stretch>
        </p:blipFill>
        <p:spPr bwMode="auto">
          <a:xfrm>
            <a:off x="4644008" y="4293096"/>
            <a:ext cx="1296144" cy="4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 l="29163"/>
          <a:stretch>
            <a:fillRect/>
          </a:stretch>
        </p:blipFill>
        <p:spPr bwMode="auto">
          <a:xfrm>
            <a:off x="3059833" y="4975555"/>
            <a:ext cx="1440160" cy="34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1894" y="5373216"/>
            <a:ext cx="2400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 problems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539552" y="5661248"/>
            <a:ext cx="7992888" cy="576064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 smtClean="0"/>
              <a:t>Given point </a:t>
            </a:r>
            <a:r>
              <a:rPr lang="en-CA" sz="2400" b="1" dirty="0" smtClean="0"/>
              <a:t>x</a:t>
            </a:r>
            <a:r>
              <a:rPr lang="en-CA" sz="2400" dirty="0" smtClean="0"/>
              <a:t>* in image, find position </a:t>
            </a:r>
            <a:r>
              <a:rPr lang="en-CA" sz="2400" b="1" dirty="0" smtClean="0"/>
              <a:t>w</a:t>
            </a:r>
            <a:r>
              <a:rPr lang="en-CA" sz="2400" dirty="0" smtClean="0"/>
              <a:t>* on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Transformation models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Consider viewing a planar scene</a:t>
            </a:r>
          </a:p>
          <a:p>
            <a:r>
              <a:rPr lang="en-CA" dirty="0" smtClean="0"/>
              <a:t>There is now a 1 to 1 mapping between points on the plane and points in the image</a:t>
            </a:r>
          </a:p>
          <a:p>
            <a:r>
              <a:rPr lang="en-CA" dirty="0" smtClean="0"/>
              <a:t>We will investigate models for this 1 to 1 mapping</a:t>
            </a:r>
          </a:p>
          <a:p>
            <a:pPr lvl="1"/>
            <a:r>
              <a:rPr lang="en-CA" dirty="0" smtClean="0"/>
              <a:t>Euclidean</a:t>
            </a:r>
          </a:p>
          <a:p>
            <a:pPr lvl="1"/>
            <a:r>
              <a:rPr lang="en-CA" dirty="0" smtClean="0"/>
              <a:t>Similarity</a:t>
            </a:r>
          </a:p>
          <a:p>
            <a:pPr lvl="1"/>
            <a:r>
              <a:rPr lang="en-CA" dirty="0" smtClean="0"/>
              <a:t>Affine transform</a:t>
            </a:r>
          </a:p>
          <a:p>
            <a:pPr lvl="1"/>
            <a:r>
              <a:rPr lang="en-CA" dirty="0" smtClean="0"/>
              <a:t>Homography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7584" y="278092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In the absence of noise, we have the relation                          , or in homogeneous coordinates</a:t>
            </a:r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Inference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0741"/>
            <a:ext cx="6264696" cy="1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852936"/>
            <a:ext cx="1728191" cy="34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5418" y="3645024"/>
            <a:ext cx="346477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5157192"/>
            <a:ext cx="3726381" cy="9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7584" y="462351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To solve for the points, we simply invert this relation</a:t>
            </a:r>
            <a:endParaRPr lang="en-CA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Transformation models</a:t>
            </a:r>
          </a:p>
          <a:p>
            <a:r>
              <a:rPr lang="en-CA" dirty="0" smtClean="0"/>
              <a:t>Learning and inference in transformation models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Three problems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Exterior orientation</a:t>
            </a:r>
          </a:p>
          <a:p>
            <a:pPr lvl="1"/>
            <a:r>
              <a:rPr lang="en-CA" dirty="0" smtClean="0"/>
              <a:t>Calibration</a:t>
            </a:r>
          </a:p>
          <a:p>
            <a:pPr lvl="1"/>
            <a:r>
              <a:rPr lang="en-CA" dirty="0" smtClean="0"/>
              <a:t>Reconstruction</a:t>
            </a:r>
          </a:p>
          <a:p>
            <a:r>
              <a:rPr lang="en-CA" dirty="0" smtClean="0"/>
              <a:t>Properties of the homography</a:t>
            </a:r>
          </a:p>
          <a:p>
            <a:r>
              <a:rPr lang="en-CA" dirty="0" smtClean="0"/>
              <a:t>Robust estimation of transformations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Use maximum likelihood:</a:t>
            </a:r>
            <a:endParaRPr lang="en-CA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</a:p>
          <a:p>
            <a:pPr algn="ctr"/>
            <a:r>
              <a:rPr lang="en-US" sz="1100" dirty="0" smtClean="0"/>
              <a:t>review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xmlns="" val="73314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Start with camera equation in homogeneous coordinates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Pre-multiply both sides by inverse of camera calibration matrix</a:t>
            </a:r>
            <a:endParaRPr lang="en-CA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14136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The third equation gives us an expression for </a:t>
            </a:r>
            <a:r>
              <a:rPr lang="en-CA" sz="2400" dirty="0" smtClean="0">
                <a:latin typeface="Symbol" pitchFamily="18" charset="2"/>
              </a:rPr>
              <a:t>l</a:t>
            </a:r>
            <a:endParaRPr lang="en-CA" sz="2400" dirty="0">
              <a:latin typeface="Symbol" pitchFamily="18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423629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41294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/>
                <a:t>Minimum direction problem of the form                     , Find minimum of               subject to                  . </a:t>
              </a:r>
              <a:endParaRPr lang="en-CA" sz="2400" dirty="0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/>
                <a:t>To solve, compute the SVD                                and then set         to the last column of         . </a:t>
              </a:r>
              <a:endParaRPr lang="en-CA" sz="2400" dirty="0"/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ounded Rectangle 1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363314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120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we extract the values of         and       from        . </a:t>
            </a:r>
            <a:endParaRPr lang="en-CA" sz="2400" dirty="0"/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Problem: the scale is arbitrary and the rows and columns of the rotation matrix  may not be orthogonal.</a:t>
            </a:r>
          </a:p>
          <a:p>
            <a:endParaRPr lang="en-CA" sz="2400" dirty="0" smtClean="0"/>
          </a:p>
          <a:p>
            <a:r>
              <a:rPr lang="en-CA" sz="2400" dirty="0" smtClean="0"/>
              <a:t>Solution:  compute SVD                                and then choose                          .                                 </a:t>
            </a:r>
            <a:endParaRPr lang="en-CA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Use these estimates for start of non-linear optimisation.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3973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 smtClean="0"/>
              <a:t>Problem 1:  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59193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1" y="4581128"/>
            <a:ext cx="6185303" cy="155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H</a:t>
            </a:r>
            <a:endParaRPr lang="en-GB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 smtClean="0"/>
              <a:t>Problem 1:  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9672" y="2132856"/>
            <a:ext cx="4896544" cy="1872208"/>
            <a:chOff x="971600" y="1412776"/>
            <a:chExt cx="6661248" cy="27027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5322"/>
            <a:stretch>
              <a:fillRect/>
            </a:stretch>
          </p:blipFill>
          <p:spPr bwMode="auto">
            <a:xfrm>
              <a:off x="971600" y="1412776"/>
              <a:ext cx="6661248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5469"/>
            <a:stretch>
              <a:fillRect/>
            </a:stretch>
          </p:blipFill>
          <p:spPr bwMode="auto">
            <a:xfrm>
              <a:off x="2029232" y="2772212"/>
              <a:ext cx="3556343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27584" y="1628800"/>
            <a:ext cx="561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Writing out the camera equations in full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4047455"/>
            <a:ext cx="655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Estimate the homography from matched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Factor out the intrinsic parameters</a:t>
            </a:r>
            <a:endParaRPr lang="en-CA" sz="24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509120"/>
            <a:ext cx="144606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869160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H</a:t>
            </a:r>
            <a:endParaRPr lang="en-GB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Motivation: augmented reality tracking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 smtClean="0"/>
              <a:t>Problem 1:  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2492896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To estimate the first two columns of rotation matrix, we compute this singular value decomposition</a:t>
            </a:r>
            <a:endParaRPr lang="en-CA" sz="24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4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356992"/>
            <a:ext cx="2448272" cy="10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914288"/>
            <a:ext cx="3096344" cy="113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43982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Then we set</a:t>
            </a:r>
            <a:endParaRPr lang="en-CA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H</a:t>
            </a:r>
            <a:endParaRPr lang="en-GB" sz="4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 smtClean="0"/>
              <a:t>Problem 1:  exterior orientation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599183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Find the last column using the cross product of first two columns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Make sure the determinant is 1 – if it is -1 then multiply last column by -1.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Find translation scaling factor between old and new values</a:t>
            </a:r>
            <a:endParaRPr lang="en-CA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55576" y="541560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Finally, set</a:t>
            </a:r>
            <a:endParaRPr lang="en-CA" sz="24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335487"/>
            <a:ext cx="3168352" cy="7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487615"/>
            <a:ext cx="3168352" cy="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H</a:t>
            </a:r>
            <a:endParaRPr lang="en-GB" sz="4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Transformation models</a:t>
            </a:r>
          </a:p>
          <a:p>
            <a:r>
              <a:rPr lang="en-CA" dirty="0" smtClean="0"/>
              <a:t>Learning and inference in transformation models</a:t>
            </a:r>
          </a:p>
          <a:p>
            <a:r>
              <a:rPr lang="en-CA" dirty="0" smtClean="0"/>
              <a:t>Three problems</a:t>
            </a:r>
          </a:p>
          <a:p>
            <a:pPr lvl="1"/>
            <a:r>
              <a:rPr lang="en-CA" dirty="0" smtClean="0"/>
              <a:t>Exterior orientation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Calibration</a:t>
            </a:r>
          </a:p>
          <a:p>
            <a:pPr lvl="1"/>
            <a:r>
              <a:rPr lang="en-CA" dirty="0" smtClean="0"/>
              <a:t>Reconstruction</a:t>
            </a:r>
          </a:p>
          <a:p>
            <a:r>
              <a:rPr lang="en-CA" dirty="0" smtClean="0"/>
              <a:t>Properties of the homography</a:t>
            </a:r>
          </a:p>
          <a:p>
            <a:r>
              <a:rPr lang="en-CA" dirty="0" smtClean="0"/>
              <a:t>Robust estimation of transformations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Use maximum likelihood:</a:t>
            </a:r>
            <a:endParaRPr lang="en-CA" sz="2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r>
              <a:rPr lang="en-US" sz="4000" dirty="0" smtClean="0"/>
              <a:t> </a:t>
            </a:r>
            <a:r>
              <a:rPr lang="en-US" sz="1200" dirty="0" smtClean="0"/>
              <a:t>review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293039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One approach (not very efficient) is to alternately</a:t>
            </a:r>
          </a:p>
          <a:p>
            <a:endParaRPr lang="en-CA" sz="1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Then use non-linear optimization.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20795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This is a least squares problem.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376986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The function                                       is linear </a:t>
            </a:r>
            <a:r>
              <a:rPr lang="en-CA" sz="2400" dirty="0" err="1" smtClean="0"/>
              <a:t>w.r.t</a:t>
            </a:r>
            <a:r>
              <a:rPr lang="en-CA" sz="2400" dirty="0" smtClean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Now solve least squares problem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221250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Problem 2: calibration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72317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293096"/>
            <a:ext cx="7560840" cy="116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H</a:t>
            </a:r>
            <a:endParaRPr lang="en-GB" sz="4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7"/>
            <a:ext cx="6624736" cy="504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H</a:t>
            </a:r>
            <a:endParaRPr lang="en-GB" sz="4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One approach (not very efficient) is to alternately</a:t>
            </a:r>
          </a:p>
          <a:p>
            <a:endParaRPr lang="en-CA" sz="1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Optimize intrinsic parameters for fixed extrinsic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Then use non-linear optimization.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6768752" cy="10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1" y="3717032"/>
            <a:ext cx="512398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120132"/>
            <a:ext cx="5040560" cy="8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H</a:t>
            </a:r>
            <a:endParaRPr lang="en-GB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142844" y="1600200"/>
            <a:ext cx="9001156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 smtClean="0"/>
              <a:t>Consider viewing a </a:t>
            </a:r>
            <a:r>
              <a:rPr lang="en-CA" sz="2800" dirty="0" err="1" smtClean="0"/>
              <a:t>fronto</a:t>
            </a:r>
            <a:r>
              <a:rPr lang="en-CA" sz="2800" dirty="0" smtClean="0"/>
              <a:t>-parallel plane at a known distance D.  </a:t>
            </a:r>
          </a:p>
          <a:p>
            <a:pPr marL="514350" indent="-514350"/>
            <a:r>
              <a:rPr lang="en-CA" sz="2800" dirty="0" smtClean="0"/>
              <a:t>In homogeneous coordinates the imaging equations are:</a:t>
            </a:r>
            <a:endParaRPr lang="en-CA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Euclidean Transformation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46846"/>
          <a:stretch>
            <a:fillRect/>
          </a:stretch>
        </p:blipFill>
        <p:spPr bwMode="auto">
          <a:xfrm>
            <a:off x="971600" y="3501008"/>
            <a:ext cx="72008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72" y="4869160"/>
            <a:ext cx="1800200" cy="8640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24128" y="4869160"/>
            <a:ext cx="1296144" cy="7920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308304" y="5301208"/>
            <a:ext cx="504056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51720" y="5661248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3D rotation matrix</a:t>
            </a:r>
          </a:p>
          <a:p>
            <a:pPr algn="ctr"/>
            <a:r>
              <a:rPr lang="en-CA" dirty="0" smtClean="0"/>
              <a:t> becomes 2D (in plane)</a:t>
            </a:r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4555754" y="5661248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Plane at known distance D</a:t>
            </a:r>
            <a:endParaRPr lang="en-CA" dirty="0"/>
          </a:p>
        </p:txBody>
      </p:sp>
      <p:sp>
        <p:nvSpPr>
          <p:cNvPr id="27" name="TextBox 26"/>
          <p:cNvSpPr txBox="1"/>
          <p:nvPr/>
        </p:nvSpPr>
        <p:spPr>
          <a:xfrm>
            <a:off x="6876256" y="5733256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Point is on plane (w=0)</a:t>
            </a:r>
            <a:endParaRPr lang="en-CA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Transformation models</a:t>
            </a:r>
          </a:p>
          <a:p>
            <a:r>
              <a:rPr lang="en-CA" dirty="0" smtClean="0"/>
              <a:t>Learning and inference in transformation models</a:t>
            </a:r>
          </a:p>
          <a:p>
            <a:r>
              <a:rPr lang="en-CA" dirty="0" smtClean="0"/>
              <a:t>Three problems</a:t>
            </a:r>
          </a:p>
          <a:p>
            <a:pPr lvl="1"/>
            <a:r>
              <a:rPr lang="en-CA" dirty="0" smtClean="0"/>
              <a:t>Exterior orientation</a:t>
            </a:r>
          </a:p>
          <a:p>
            <a:pPr lvl="1"/>
            <a:r>
              <a:rPr lang="en-CA" dirty="0" smtClean="0"/>
              <a:t>Calibration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Reconstruction</a:t>
            </a:r>
          </a:p>
          <a:p>
            <a:r>
              <a:rPr lang="en-CA" dirty="0" smtClean="0"/>
              <a:t>Properties of the homography</a:t>
            </a:r>
          </a:p>
          <a:p>
            <a:r>
              <a:rPr lang="en-CA" dirty="0" smtClean="0"/>
              <a:t>Robust estimation of transformations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Use maximum likelihood:</a:t>
            </a:r>
            <a:endParaRPr lang="en-CA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</a:p>
          <a:p>
            <a:pPr algn="ctr"/>
            <a:r>
              <a:rPr lang="en-US" sz="1400" dirty="0" smtClean="0"/>
              <a:t>review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xmlns="" val="2007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Write j</a:t>
            </a:r>
            <a:r>
              <a:rPr lang="en-CA" sz="2400" baseline="30000" dirty="0" smtClean="0"/>
              <a:t>th</a:t>
            </a:r>
            <a:r>
              <a:rPr lang="en-CA" sz="2400" dirty="0" smtClean="0"/>
              <a:t> pinhole camera in homogeneous coordinates:</a:t>
            </a:r>
            <a:endParaRPr lang="en-CA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Pre-multiply with inverse of intrinsic matrix</a:t>
            </a:r>
            <a:endParaRPr lang="en-CA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159347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Last equations gives</a:t>
            </a:r>
            <a:endParaRPr lang="en-CA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Substitute back into first two equations</a:t>
            </a:r>
            <a:endParaRPr lang="en-CA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Re-arranging, get two linear equations for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 smtClean="0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3D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xmlns="" val="136761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Problem 3 - reconstruction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96752"/>
            <a:ext cx="3888432" cy="24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403218"/>
            <a:ext cx="5488780" cy="89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5373216"/>
            <a:ext cx="1424468" cy="5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877272"/>
            <a:ext cx="1804326" cy="3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386104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Transformation between plane and image: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5406315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 smtClean="0"/>
              <a:t>Point in frame of reference of plane:</a:t>
            </a:r>
          </a:p>
          <a:p>
            <a:pPr marL="457200" indent="-457200"/>
            <a:r>
              <a:rPr lang="en-CA" sz="2400" dirty="0" smtClean="0"/>
              <a:t>Point in frame of reference of 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H</a:t>
            </a:r>
            <a:endParaRPr lang="en-GB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Transformation models</a:t>
            </a:r>
          </a:p>
          <a:p>
            <a:r>
              <a:rPr lang="en-CA" dirty="0" smtClean="0"/>
              <a:t>Learning and inference in transformation models</a:t>
            </a:r>
          </a:p>
          <a:p>
            <a:r>
              <a:rPr lang="en-CA" dirty="0" smtClean="0"/>
              <a:t>Three problems</a:t>
            </a:r>
          </a:p>
          <a:p>
            <a:pPr lvl="1"/>
            <a:r>
              <a:rPr lang="en-CA" dirty="0" smtClean="0"/>
              <a:t>Exterior orientation</a:t>
            </a:r>
          </a:p>
          <a:p>
            <a:pPr lvl="1"/>
            <a:r>
              <a:rPr lang="en-CA" dirty="0" smtClean="0"/>
              <a:t>Calibration</a:t>
            </a:r>
          </a:p>
          <a:p>
            <a:pPr lvl="1"/>
            <a:r>
              <a:rPr lang="en-CA" dirty="0" smtClean="0"/>
              <a:t>Reconstruction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Properties of the homography</a:t>
            </a:r>
          </a:p>
          <a:p>
            <a:r>
              <a:rPr lang="en-CA" dirty="0" smtClean="0"/>
              <a:t>Robust estimation of transformations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Transformations between images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700808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000" dirty="0" smtClean="0"/>
              <a:t>So far we have considered transformations between the image and a plane in the world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 smtClean="0"/>
              <a:t>Now consider two cameras viewing the same plane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 smtClean="0"/>
              <a:t>There is a homography between camera 1 and the plane and a second homography between camera 2 and the plane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556791"/>
            <a:ext cx="4392488" cy="371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530120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 smtClean="0"/>
              <a:t>It follows that the relation between the two images is also a homography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Properties of the homography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7704856" cy="32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700808"/>
            <a:ext cx="2952328" cy="76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331476"/>
            <a:ext cx="46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Homography is a linear transformation of a ray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755576" y="249289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Equivalently, all images formed by all planes that cut the same ray bundle are related by </a:t>
            </a:r>
            <a:r>
              <a:rPr lang="en-CA" dirty="0" err="1" smtClean="0"/>
              <a:t>homographies</a:t>
            </a:r>
            <a:r>
              <a:rPr lang="en-CA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Camera under pure rotation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7488832" cy="37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755576" y="1599183"/>
            <a:ext cx="6336704" cy="830997"/>
            <a:chOff x="755576" y="1599183"/>
            <a:chExt cx="6336704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55576" y="15991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/>
                <a:t>Special case is camera under pure rotation.</a:t>
              </a:r>
            </a:p>
            <a:p>
              <a:r>
                <a:rPr lang="en-CA" sz="2400" dirty="0" smtClean="0"/>
                <a:t>Homography can be showed to be </a:t>
              </a:r>
              <a:endParaRPr lang="en-CA" sz="2400" dirty="0"/>
            </a:p>
          </p:txBody>
        </p: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1962608"/>
              <a:ext cx="1944216" cy="45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Transformation models</a:t>
            </a:r>
          </a:p>
          <a:p>
            <a:r>
              <a:rPr lang="en-CA" dirty="0" smtClean="0"/>
              <a:t>Learning and inference in transformation models</a:t>
            </a:r>
          </a:p>
          <a:p>
            <a:r>
              <a:rPr lang="en-CA" dirty="0" smtClean="0"/>
              <a:t>Three problems</a:t>
            </a:r>
          </a:p>
          <a:p>
            <a:pPr lvl="1"/>
            <a:r>
              <a:rPr lang="en-CA" dirty="0" smtClean="0"/>
              <a:t>Exterior orientation</a:t>
            </a:r>
          </a:p>
          <a:p>
            <a:pPr lvl="1"/>
            <a:r>
              <a:rPr lang="en-CA" dirty="0" smtClean="0"/>
              <a:t>Calibration</a:t>
            </a:r>
          </a:p>
          <a:p>
            <a:pPr lvl="1"/>
            <a:r>
              <a:rPr lang="en-CA" dirty="0" smtClean="0"/>
              <a:t>Reconstruction</a:t>
            </a:r>
          </a:p>
          <a:p>
            <a:r>
              <a:rPr lang="en-CA" dirty="0" smtClean="0"/>
              <a:t>Properties of the homography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Robust estimation of transformations</a:t>
            </a:r>
          </a:p>
          <a:p>
            <a:r>
              <a:rPr lang="en-CA" dirty="0" smtClean="0"/>
              <a:t>Applications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Euclidean </a:t>
            </a:r>
            <a:r>
              <a:rPr lang="en-CA" dirty="0" smtClean="0"/>
              <a:t>Transformation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3356"/>
          <a:stretch>
            <a:fillRect/>
          </a:stretch>
        </p:blipFill>
        <p:spPr bwMode="auto">
          <a:xfrm>
            <a:off x="1475656" y="1988840"/>
            <a:ext cx="6336704" cy="253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 smtClean="0"/>
              <a:t>Simplifying</a:t>
            </a:r>
            <a:endParaRPr lang="en-CA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662" y="4941168"/>
            <a:ext cx="5584626" cy="12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467544" y="4365104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Rearranging the last equation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Robust estimation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37640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92080" y="1844824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Least squares criterion is not robust to outliers</a:t>
            </a:r>
          </a:p>
          <a:p>
            <a:endParaRPr lang="en-CA" dirty="0" smtClean="0"/>
          </a:p>
          <a:p>
            <a:r>
              <a:rPr lang="en-CA" dirty="0" smtClean="0"/>
              <a:t>For example, the two outliers here cause the fitted line to be quite wrong.</a:t>
            </a:r>
          </a:p>
          <a:p>
            <a:endParaRPr lang="en-CA" dirty="0" smtClean="0"/>
          </a:p>
          <a:p>
            <a:r>
              <a:rPr lang="en-CA" dirty="0" smtClean="0"/>
              <a:t>One approach to fitting under these circumstances is to use RANSAC – “Random sampling by consensus”</a:t>
            </a:r>
            <a:endParaRPr lang="en-CA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RANSAC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175115" cy="32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RANSAC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734" y="1268760"/>
            <a:ext cx="9159734" cy="307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8208912" cy="196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Fitting a homography with RANSAC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93686" cy="446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43608" y="5805264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Original images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808982" y="5805264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Initial matches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5805264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Inliers from RANSAC</a:t>
            </a:r>
            <a:endParaRPr lang="en-CA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Piecewise planarity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820472" cy="336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013176"/>
            <a:ext cx="841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Many scenes are not planar, but are nonetheless piecewise planar</a:t>
            </a:r>
          </a:p>
          <a:p>
            <a:pPr algn="ctr"/>
            <a:r>
              <a:rPr lang="en-CA" sz="2400" dirty="0" smtClean="0"/>
              <a:t>Can we match all of the planes to one another?</a:t>
            </a:r>
            <a:endParaRPr lang="en-CA" sz="2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 1 – Sequential RANSAC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0"/>
            <a:ext cx="6192688" cy="472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76649" y="5949280"/>
            <a:ext cx="63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Problems:  greedy algorithm and no need to be spatially coherent </a:t>
            </a:r>
            <a:endParaRPr lang="en-CA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Approach 2 – </a:t>
            </a:r>
            <a:r>
              <a:rPr lang="en-CA" dirty="0" err="1" smtClean="0"/>
              <a:t>PEaRL</a:t>
            </a:r>
            <a:r>
              <a:rPr lang="en-CA" dirty="0" smtClean="0"/>
              <a:t> </a:t>
            </a:r>
            <a:br>
              <a:rPr lang="en-CA" dirty="0" smtClean="0"/>
            </a:br>
            <a:r>
              <a:rPr lang="en-CA" dirty="0" smtClean="0"/>
              <a:t>(propose, estimate and re-learn)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924944"/>
            <a:ext cx="5760640" cy="51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509120"/>
            <a:ext cx="3888432" cy="9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2851" y="1916832"/>
            <a:ext cx="77995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Associate label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sz="2400" dirty="0" smtClean="0"/>
              <a:t> which indicates which plane we are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Relation between points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 smtClean="0"/>
              <a:t> in image1 and </a:t>
            </a: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z="24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 smtClean="0"/>
              <a:t> in image 2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Prior on labels is a Markov random field that encourages nearby labels to be similar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 smtClean="0"/>
              <a:t>Model solved with variation of alpha expansion algorithm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Approach 2 – </a:t>
            </a:r>
            <a:r>
              <a:rPr lang="en-CA" dirty="0" err="1" smtClean="0"/>
              <a:t>PEaRL</a:t>
            </a: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413327" cy="489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949280"/>
            <a:ext cx="32080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Transformation models</a:t>
            </a:r>
          </a:p>
          <a:p>
            <a:r>
              <a:rPr lang="en-CA" dirty="0" smtClean="0"/>
              <a:t>Learning and inference in transformation models</a:t>
            </a:r>
          </a:p>
          <a:p>
            <a:r>
              <a:rPr lang="en-CA" dirty="0" smtClean="0"/>
              <a:t>Three problems</a:t>
            </a:r>
          </a:p>
          <a:p>
            <a:pPr lvl="1"/>
            <a:r>
              <a:rPr lang="en-CA" dirty="0" smtClean="0"/>
              <a:t>Exterior orientation</a:t>
            </a:r>
          </a:p>
          <a:p>
            <a:pPr lvl="1"/>
            <a:r>
              <a:rPr lang="en-CA" dirty="0" smtClean="0"/>
              <a:t>Calibration</a:t>
            </a:r>
          </a:p>
          <a:p>
            <a:pPr lvl="1"/>
            <a:r>
              <a:rPr lang="en-CA" dirty="0" smtClean="0"/>
              <a:t>Reconstruction</a:t>
            </a:r>
          </a:p>
          <a:p>
            <a:r>
              <a:rPr lang="en-CA" dirty="0" smtClean="0"/>
              <a:t>Properties of the homography</a:t>
            </a:r>
          </a:p>
          <a:p>
            <a:r>
              <a:rPr lang="en-CA" dirty="0" smtClean="0"/>
              <a:t>Robust estimation of transformations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Applications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/>
          </a:bodyPr>
          <a:lstStyle/>
          <a:p>
            <a:r>
              <a:rPr lang="en-CA" dirty="0" smtClean="0"/>
              <a:t>Augmented reality tracking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Euclidean </a:t>
            </a:r>
            <a:r>
              <a:rPr lang="en-CA" dirty="0" smtClean="0"/>
              <a:t>Transformation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824174"/>
            <a:ext cx="4752528" cy="147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28800"/>
            <a:ext cx="634324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539552" y="317610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Pre-multiplying</a:t>
            </a:r>
            <a:r>
              <a:rPr kumimoji="0" lang="en-CA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inverse of (modified) intrinsic matrix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Fast matching of </a:t>
            </a:r>
            <a:r>
              <a:rPr lang="en-CA" dirty="0" err="1" smtClean="0"/>
              <a:t>keypoints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0435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797152"/>
            <a:ext cx="6048672" cy="1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Visual panoramas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632848" cy="4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Mapping between plane in world and camera is one-to-one</a:t>
            </a:r>
          </a:p>
          <a:p>
            <a:endParaRPr lang="en-CA" sz="2400" dirty="0" smtClean="0"/>
          </a:p>
          <a:p>
            <a:r>
              <a:rPr lang="en-CA" sz="2400" dirty="0" smtClean="0"/>
              <a:t>Takes various forms, but most general is the homography</a:t>
            </a:r>
          </a:p>
          <a:p>
            <a:endParaRPr lang="en-CA" sz="2400" dirty="0" smtClean="0"/>
          </a:p>
          <a:p>
            <a:r>
              <a:rPr lang="en-CA" sz="2400" dirty="0" smtClean="0"/>
              <a:t>Revisited exterior orientation, calibration, reconstruction problems from planes </a:t>
            </a:r>
          </a:p>
          <a:p>
            <a:endParaRPr lang="en-CA" sz="2400" dirty="0" smtClean="0"/>
          </a:p>
          <a:p>
            <a:r>
              <a:rPr lang="en-CA" sz="2400" dirty="0" smtClean="0"/>
              <a:t>Use robust methods to estimate in the presence of outliers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Euclidean </a:t>
            </a:r>
            <a:r>
              <a:rPr lang="en-CA" dirty="0" smtClean="0"/>
              <a:t>Transformation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932485"/>
            <a:ext cx="3888432" cy="120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08302"/>
            <a:ext cx="4211960" cy="91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611560" y="479715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800" noProof="0" dirty="0" smtClean="0"/>
              <a:t>or for short: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4232527" cy="421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Homogeneous:</a:t>
            </a:r>
            <a:endParaRPr lang="en-CA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Cartesian:</a:t>
            </a:r>
            <a:endParaRPr lang="en-CA" sz="240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1150" y="5373216"/>
            <a:ext cx="3158807" cy="5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788024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For short:</a:t>
            </a:r>
            <a:endParaRPr lang="en-CA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Similarity Transformation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 smtClean="0"/>
              <a:t>Consider viewing </a:t>
            </a:r>
            <a:r>
              <a:rPr lang="en-CA" sz="2800" dirty="0" err="1" smtClean="0"/>
              <a:t>fronto</a:t>
            </a:r>
            <a:r>
              <a:rPr lang="en-CA" sz="2800" dirty="0" smtClean="0"/>
              <a:t>-parallel plane at unknown distance D</a:t>
            </a:r>
          </a:p>
          <a:p>
            <a:pPr marL="514350" indent="-514350"/>
            <a:r>
              <a:rPr lang="en-CA" sz="2800" dirty="0" smtClean="0"/>
              <a:t>By same logic as before we have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b="47834"/>
          <a:stretch>
            <a:fillRect/>
          </a:stretch>
        </p:blipFill>
        <p:spPr bwMode="auto">
          <a:xfrm>
            <a:off x="1331640" y="2780928"/>
            <a:ext cx="63367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7"/>
          <p:cNvSpPr txBox="1">
            <a:spLocks/>
          </p:cNvSpPr>
          <p:nvPr/>
        </p:nvSpPr>
        <p:spPr>
          <a:xfrm>
            <a:off x="395536" y="4044205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Premultiplying by inverse of intrinsic matrix </a:t>
            </a:r>
            <a:endParaRPr kumimoji="0" lang="en-CA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653136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5353</TotalTime>
  <Words>2727</Words>
  <Application>Microsoft Office PowerPoint</Application>
  <PresentationFormat>On-screen Show (4:3)</PresentationFormat>
  <Paragraphs>556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Computer vision: models, learning and inference</vt:lpstr>
      <vt:lpstr>Structure</vt:lpstr>
      <vt:lpstr>Transformation models</vt:lpstr>
      <vt:lpstr>Motivation: augmented reality tracking</vt:lpstr>
      <vt:lpstr>Euclidean Transformation</vt:lpstr>
      <vt:lpstr>Euclidean Transformation</vt:lpstr>
      <vt:lpstr>Euclidean Transformation</vt:lpstr>
      <vt:lpstr>Euclidean Transformation</vt:lpstr>
      <vt:lpstr>Similarity Transformation</vt:lpstr>
      <vt:lpstr>Similarity Transformation</vt:lpstr>
      <vt:lpstr>Similarity Transformation</vt:lpstr>
      <vt:lpstr>Similarity Transformation</vt:lpstr>
      <vt:lpstr>Affine Transformation</vt:lpstr>
      <vt:lpstr>Affine Transform</vt:lpstr>
      <vt:lpstr>Projective transformation /  collinearity / homography</vt:lpstr>
      <vt:lpstr>Homography</vt:lpstr>
      <vt:lpstr>Modeling for noise</vt:lpstr>
      <vt:lpstr>Structure</vt:lpstr>
      <vt:lpstr>Learning and inference problems</vt:lpstr>
      <vt:lpstr>Learning and inference problems</vt:lpstr>
      <vt:lpstr>Learning transformation models</vt:lpstr>
      <vt:lpstr>Learning Euclidean parameters</vt:lpstr>
      <vt:lpstr>Learning Euclidean parameters</vt:lpstr>
      <vt:lpstr>Learning similarity parameters</vt:lpstr>
      <vt:lpstr>Learning affine parameters</vt:lpstr>
      <vt:lpstr>Learning homography parameters</vt:lpstr>
      <vt:lpstr>Learning homography parameters</vt:lpstr>
      <vt:lpstr>Learning homography parameters</vt:lpstr>
      <vt:lpstr>Inference problems</vt:lpstr>
      <vt:lpstr>Inference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Problem 1:  exterior orientation</vt:lpstr>
      <vt:lpstr>Problem 1:  exterior orientation</vt:lpstr>
      <vt:lpstr>Problem 1:  exterior orientation</vt:lpstr>
      <vt:lpstr>Problem 1:  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Problem 2: calibration</vt:lpstr>
      <vt:lpstr>Structure</vt:lpstr>
      <vt:lpstr>Calibration</vt:lpstr>
      <vt:lpstr>Structure</vt:lpstr>
      <vt:lpstr>Problem 3 – Inferring 3D points (triangulation / reconstruction)</vt:lpstr>
      <vt:lpstr>Reconstruction</vt:lpstr>
      <vt:lpstr>Reconstruction</vt:lpstr>
      <vt:lpstr>Problem 3 - reconstruction</vt:lpstr>
      <vt:lpstr>Structure</vt:lpstr>
      <vt:lpstr>Transformations between images</vt:lpstr>
      <vt:lpstr>Properties of the homography</vt:lpstr>
      <vt:lpstr>Camera under pure rotation</vt:lpstr>
      <vt:lpstr>Structure</vt:lpstr>
      <vt:lpstr>Robust estimation</vt:lpstr>
      <vt:lpstr>RANSAC</vt:lpstr>
      <vt:lpstr>RANSAC</vt:lpstr>
      <vt:lpstr>Fitting a homography with RANSAC</vt:lpstr>
      <vt:lpstr>Piecewise planarity</vt:lpstr>
      <vt:lpstr>Approach 1 – Sequential RANSAC</vt:lpstr>
      <vt:lpstr>Approach 2 – PEaRL  (propose, estimate and re-learn)</vt:lpstr>
      <vt:lpstr>Approach 2 – PEaRL </vt:lpstr>
      <vt:lpstr>Structure</vt:lpstr>
      <vt:lpstr>Augmented reality tracking</vt:lpstr>
      <vt:lpstr>Fast matching of keypoints</vt:lpstr>
      <vt:lpstr>Visual panoramas</vt:lpstr>
      <vt:lpstr>Conclusions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Gabriel Brostow</cp:lastModifiedBy>
  <cp:revision>116</cp:revision>
  <dcterms:created xsi:type="dcterms:W3CDTF">2011-06-01T16:56:42Z</dcterms:created>
  <dcterms:modified xsi:type="dcterms:W3CDTF">2013-11-18T18:37:36Z</dcterms:modified>
</cp:coreProperties>
</file>